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  <p:sldMasterId id="2147484153" r:id="rId2"/>
  </p:sldMasterIdLst>
  <p:notesMasterIdLst>
    <p:notesMasterId r:id="rId22"/>
  </p:notesMasterIdLst>
  <p:sldIdLst>
    <p:sldId id="258" r:id="rId3"/>
    <p:sldId id="273" r:id="rId4"/>
    <p:sldId id="274" r:id="rId5"/>
    <p:sldId id="259" r:id="rId6"/>
    <p:sldId id="257" r:id="rId7"/>
    <p:sldId id="270" r:id="rId8"/>
    <p:sldId id="272" r:id="rId9"/>
    <p:sldId id="271" r:id="rId10"/>
    <p:sldId id="276" r:id="rId11"/>
    <p:sldId id="268" r:id="rId12"/>
    <p:sldId id="277" r:id="rId13"/>
    <p:sldId id="279" r:id="rId14"/>
    <p:sldId id="269" r:id="rId15"/>
    <p:sldId id="278" r:id="rId16"/>
    <p:sldId id="280" r:id="rId17"/>
    <p:sldId id="262" r:id="rId18"/>
    <p:sldId id="263" r:id="rId19"/>
    <p:sldId id="267" r:id="rId20"/>
    <p:sldId id="26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>
        <p:scale>
          <a:sx n="70" d="100"/>
          <a:sy n="70" d="100"/>
        </p:scale>
        <p:origin x="73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A2FD8-374B-43FC-9D46-9CD2D025FBDD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C9C73-26D9-476C-AAFD-24EB3F11F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54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Purpose: To explore environmental impacts traveling has on air quality on these communities.</a:t>
            </a:r>
          </a:p>
          <a:p>
            <a:pPr algn="l"/>
            <a:r>
              <a:rPr lang="en-US" dirty="0"/>
              <a:t>Heard from schools in Cameron and Shonto about potential to setup monitors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C9C73-26D9-476C-AAFD-24EB3F11F3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14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Purple Air projects: reaching out to schools was first hurdle to jump over. Dropping off devices and coordinating with school faculty and internet access also had to be considered.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C9C73-26D9-476C-AAFD-24EB3F11F3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80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0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65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31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2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59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60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74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87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27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9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52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50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40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68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17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83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11626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68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25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37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06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00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0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30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15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56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54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37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34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5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29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C04E684-10F4-4CC3-A0B9-F03AA7BE37C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311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4165" r:id="rId12"/>
    <p:sldLayoutId id="2147484166" r:id="rId13"/>
    <p:sldLayoutId id="2147484167" r:id="rId14"/>
    <p:sldLayoutId id="2147484168" r:id="rId15"/>
    <p:sldLayoutId id="2147484169" r:id="rId16"/>
    <p:sldLayoutId id="214748417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info.gov/content/pkg/FR-2013-01-15/pdf/2012-30946.pdf" TargetMode="External"/><Relationship Id="rId2" Type="http://schemas.openxmlformats.org/officeDocument/2006/relationships/hyperlink" Target="https://www.eia.gov/state/?sid=AZ#tabs-2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greenfacts.org/en/particulate-matter-p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CDC4B-93B3-47D5-9039-4CDDEDDFFF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363" y="375207"/>
            <a:ext cx="11035769" cy="1979437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dirty="0">
                <a:latin typeface="Agency FB" panose="020B0503020202020204" pitchFamily="34" charset="0"/>
              </a:rPr>
              <a:t>Monitoring and Analyzing Particulate Matter in </a:t>
            </a:r>
            <a:br>
              <a:rPr lang="en-US" sz="5400" dirty="0">
                <a:latin typeface="Agency FB" panose="020B0503020202020204" pitchFamily="34" charset="0"/>
              </a:rPr>
            </a:br>
            <a:r>
              <a:rPr lang="en-US" sz="5400" dirty="0">
                <a:latin typeface="Agency FB" panose="020B0503020202020204" pitchFamily="34" charset="0"/>
              </a:rPr>
              <a:t>Regard to Air Quality within an Indigenous Community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166BDC-186F-4E74-B46A-00CEB9A58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2489414"/>
            <a:ext cx="9144000" cy="1641490"/>
          </a:xfrm>
        </p:spPr>
        <p:txBody>
          <a:bodyPr anchor="t">
            <a:normAutofit fontScale="85000" lnSpcReduction="20000"/>
          </a:bodyPr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Kaitlin Murphy</a:t>
            </a:r>
          </a:p>
          <a:p>
            <a:pPr algn="ctr"/>
            <a:r>
              <a:rPr lang="en-US" dirty="0">
                <a:latin typeface="Agency FB" panose="020B0503020202020204" pitchFamily="34" charset="0"/>
              </a:rPr>
              <a:t>Northern Arizona University</a:t>
            </a:r>
          </a:p>
          <a:p>
            <a:pPr algn="ctr"/>
            <a:r>
              <a:rPr lang="en-US" dirty="0" err="1">
                <a:latin typeface="Agency FB" panose="020B0503020202020204" pitchFamily="34" charset="0"/>
              </a:rPr>
              <a:t>Mansel</a:t>
            </a:r>
            <a:r>
              <a:rPr lang="en-US" dirty="0">
                <a:latin typeface="Agency FB" panose="020B0503020202020204" pitchFamily="34" charset="0"/>
              </a:rPr>
              <a:t> Nelson</a:t>
            </a:r>
          </a:p>
          <a:p>
            <a:pPr algn="ctr"/>
            <a:r>
              <a:rPr lang="en-US" dirty="0">
                <a:latin typeface="Agency FB" panose="020B0503020202020204" pitchFamily="34" charset="0"/>
              </a:rPr>
              <a:t>NASA Space Grant Presentation</a:t>
            </a:r>
          </a:p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pic>
        <p:nvPicPr>
          <p:cNvPr id="6" name="Picture 5" descr="Parter">
            <a:extLst>
              <a:ext uri="{FF2B5EF4-FFF2-40B4-BE49-F238E27FC236}">
                <a16:creationId xmlns:a16="http://schemas.microsoft.com/office/drawing/2014/main" id="{DBBE038F-2AAA-4B39-A728-1355AC9C6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53" y="4519964"/>
            <a:ext cx="1805613" cy="19019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7FB8E4-1499-48CE-8939-36AB51AB7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096" y="4265674"/>
            <a:ext cx="1805613" cy="24104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A11B0D-3D1A-421B-8BB3-D3F17A0FE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3" y="4603622"/>
            <a:ext cx="2218260" cy="17587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46A364-E1BC-474A-B5BA-581DCA0D4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6639" y="4265674"/>
            <a:ext cx="2410493" cy="241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1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3A416-C311-4D21-87CA-11E5B68DB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gency FB" panose="020B0503020202020204" pitchFamily="34" charset="0"/>
              </a:rPr>
              <a:t>Data: Purple Air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5FEA5-13B0-4AA2-A290-4994904EC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hnschrift SemiLight SemiConde" panose="020B0502040204020203" pitchFamily="34" charset="0"/>
              </a:rPr>
              <a:t>Looking at real time monitoring over the past school (September-Feb).</a:t>
            </a:r>
          </a:p>
          <a:p>
            <a:r>
              <a:rPr lang="en-US" dirty="0">
                <a:latin typeface="Bahnschrift SemiLight SemiConde" panose="020B0502040204020203" pitchFamily="34" charset="0"/>
              </a:rPr>
              <a:t>Two Locations: GAHS &amp; TCBS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627E06-F1D5-4215-AC68-29969F24C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900" y="3125337"/>
            <a:ext cx="5815291" cy="3293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770059-5F46-4575-94B0-960E3471B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29" y="3125337"/>
            <a:ext cx="5819271" cy="329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74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3DA89E-F0D1-43AC-AB2F-6F91F83ED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35" y="415821"/>
            <a:ext cx="5858764" cy="3048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F38610-5353-4A1B-8785-2101F0AED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470" y="3393915"/>
            <a:ext cx="5803895" cy="30482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1E5300-C9A6-409E-830A-1BE0CAE36CBE}"/>
              </a:ext>
            </a:extLst>
          </p:cNvPr>
          <p:cNvSpPr txBox="1"/>
          <p:nvPr/>
        </p:nvSpPr>
        <p:spPr>
          <a:xfrm>
            <a:off x="7019160" y="415821"/>
            <a:ext cx="4012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gency FB" panose="020B0503020202020204" pitchFamily="34" charset="0"/>
              </a:rPr>
              <a:t>Purple Air Monitor Trends:</a:t>
            </a:r>
          </a:p>
          <a:p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3B204AC-F342-43AC-B7D8-F7C579AA1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307630"/>
              </p:ext>
            </p:extLst>
          </p:nvPr>
        </p:nvGraphicFramePr>
        <p:xfrm>
          <a:off x="7042244" y="1243377"/>
          <a:ext cx="4012443" cy="1849917"/>
        </p:xfrm>
        <a:graphic>
          <a:graphicData uri="http://schemas.openxmlformats.org/drawingml/2006/table">
            <a:tbl>
              <a:tblPr/>
              <a:tblGrid>
                <a:gridCol w="1330657">
                  <a:extLst>
                    <a:ext uri="{9D8B030D-6E8A-4147-A177-3AD203B41FA5}">
                      <a16:colId xmlns:a16="http://schemas.microsoft.com/office/drawing/2014/main" val="3422511479"/>
                    </a:ext>
                  </a:extLst>
                </a:gridCol>
                <a:gridCol w="1228299">
                  <a:extLst>
                    <a:ext uri="{9D8B030D-6E8A-4147-A177-3AD203B41FA5}">
                      <a16:colId xmlns:a16="http://schemas.microsoft.com/office/drawing/2014/main" val="2071285419"/>
                    </a:ext>
                  </a:extLst>
                </a:gridCol>
                <a:gridCol w="1453487">
                  <a:extLst>
                    <a:ext uri="{9D8B030D-6E8A-4147-A177-3AD203B41FA5}">
                      <a16:colId xmlns:a16="http://schemas.microsoft.com/office/drawing/2014/main" val="88201631"/>
                    </a:ext>
                  </a:extLst>
                </a:gridCol>
              </a:tblGrid>
              <a:tr h="33817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Bahnschrift SemiLight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Bahnschrift SemiLight" panose="020B0502040204020203" pitchFamily="34" charset="0"/>
                        </a:rPr>
                        <a:t>Average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Bahnschrift SemiLight" panose="020B0502040204020203" pitchFamily="34" charset="0"/>
                        </a:rPr>
                        <a:t>Standard Deviation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271161"/>
                  </a:ext>
                </a:extLst>
              </a:tr>
              <a:tr h="338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Bahnschrift SemiLight" panose="020B0502040204020203" pitchFamily="34" charset="0"/>
                        </a:rPr>
                        <a:t>GAHS1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Bahnschrift SemiLight" panose="020B0502040204020203" pitchFamily="34" charset="0"/>
                        </a:rPr>
                        <a:t>2.47933333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2"/>
                          </a:solidFill>
                          <a:effectLst/>
                          <a:latin typeface="Bahnschrift SemiLight" panose="020B0502040204020203" pitchFamily="34" charset="0"/>
                        </a:rPr>
                        <a:t>2.912146895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9587882"/>
                  </a:ext>
                </a:extLst>
              </a:tr>
              <a:tr h="338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2"/>
                          </a:solidFill>
                          <a:effectLst/>
                          <a:latin typeface="Bahnschrift SemiLight" panose="020B0502040204020203" pitchFamily="34" charset="0"/>
                        </a:rPr>
                        <a:t>GAHS2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Bahnschrift SemiLight" panose="020B0502040204020203" pitchFamily="34" charset="0"/>
                        </a:rPr>
                        <a:t>2.367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2"/>
                          </a:solidFill>
                          <a:effectLst/>
                          <a:latin typeface="Bahnschrift SemiLight" panose="020B0502040204020203" pitchFamily="34" charset="0"/>
                        </a:rPr>
                        <a:t>2.712046116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7952234"/>
                  </a:ext>
                </a:extLst>
              </a:tr>
              <a:tr h="338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2"/>
                          </a:solidFill>
                          <a:effectLst/>
                          <a:latin typeface="Bahnschrift SemiLight" panose="020B0502040204020203" pitchFamily="34" charset="0"/>
                        </a:rPr>
                        <a:t>TCBS1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Bahnschrift SemiLight" panose="020B0502040204020203" pitchFamily="34" charset="0"/>
                        </a:rPr>
                        <a:t>5.57380952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2"/>
                          </a:solidFill>
                          <a:effectLst/>
                          <a:latin typeface="Bahnschrift SemiLight" panose="020B0502040204020203" pitchFamily="34" charset="0"/>
                        </a:rPr>
                        <a:t>4.121886069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5432454"/>
                  </a:ext>
                </a:extLst>
              </a:tr>
              <a:tr h="338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2"/>
                          </a:solidFill>
                          <a:effectLst/>
                          <a:latin typeface="Bahnschrift SemiLight" panose="020B0502040204020203" pitchFamily="34" charset="0"/>
                        </a:rPr>
                        <a:t>TCBS2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Bahnschrift SemiLight" panose="020B0502040204020203" pitchFamily="34" charset="0"/>
                        </a:rPr>
                        <a:t>28.4761905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Bahnschrift SemiLight" panose="020B0502040204020203" pitchFamily="34" charset="0"/>
                        </a:rPr>
                        <a:t>104.6985879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962710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EA5E820-9B79-42F3-9779-25897DF842B6}"/>
              </a:ext>
            </a:extLst>
          </p:cNvPr>
          <p:cNvSpPr txBox="1"/>
          <p:nvPr/>
        </p:nvSpPr>
        <p:spPr>
          <a:xfrm>
            <a:off x="389634" y="3660470"/>
            <a:ext cx="5437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Raw PM2.5 (µg/m³) was recorded as well as real time AQI level for both monitors.</a:t>
            </a:r>
          </a:p>
          <a:p>
            <a:endParaRPr lang="en-US" dirty="0"/>
          </a:p>
          <a:p>
            <a:r>
              <a:rPr lang="en-US" dirty="0"/>
              <a:t>Things to note: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AQ was recorded every 6-7 days, starting on First of the 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Preferably record on school day, weekends were included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Students had number of early dismissals and holidays that were considered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TCBS monitor was down until 9/21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787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CCAC2F-25BC-40EE-8103-D7DF5C4B8BAF}"/>
              </a:ext>
            </a:extLst>
          </p:cNvPr>
          <p:cNvSpPr txBox="1"/>
          <p:nvPr/>
        </p:nvSpPr>
        <p:spPr>
          <a:xfrm>
            <a:off x="3748585" y="341194"/>
            <a:ext cx="4694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gency FB" panose="020B0503020202020204" pitchFamily="34" charset="0"/>
              </a:rPr>
              <a:t>AQ Treks for TCBS and TCJHS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11F39BA-2926-4519-A7F5-B8982DF9D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89459"/>
              </p:ext>
            </p:extLst>
          </p:nvPr>
        </p:nvGraphicFramePr>
        <p:xfrm>
          <a:off x="7014948" y="4858603"/>
          <a:ext cx="3848669" cy="961838"/>
        </p:xfrm>
        <a:graphic>
          <a:graphicData uri="http://schemas.openxmlformats.org/drawingml/2006/table">
            <a:tbl>
              <a:tblPr/>
              <a:tblGrid>
                <a:gridCol w="1539467">
                  <a:extLst>
                    <a:ext uri="{9D8B030D-6E8A-4147-A177-3AD203B41FA5}">
                      <a16:colId xmlns:a16="http://schemas.microsoft.com/office/drawing/2014/main" val="2467991527"/>
                    </a:ext>
                  </a:extLst>
                </a:gridCol>
                <a:gridCol w="1154601">
                  <a:extLst>
                    <a:ext uri="{9D8B030D-6E8A-4147-A177-3AD203B41FA5}">
                      <a16:colId xmlns:a16="http://schemas.microsoft.com/office/drawing/2014/main" val="1158922127"/>
                    </a:ext>
                  </a:extLst>
                </a:gridCol>
                <a:gridCol w="1154601">
                  <a:extLst>
                    <a:ext uri="{9D8B030D-6E8A-4147-A177-3AD203B41FA5}">
                      <a16:colId xmlns:a16="http://schemas.microsoft.com/office/drawing/2014/main" val="2486895639"/>
                    </a:ext>
                  </a:extLst>
                </a:gridCol>
              </a:tblGrid>
              <a:tr h="480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Bahnschrift SemiLight SemiConde" panose="020B0502040204020203" pitchFamily="34" charset="0"/>
                        </a:rPr>
                        <a:t>Average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Bahnschrift SemiLight SemiConde" panose="020B0502040204020203" pitchFamily="34" charset="0"/>
                        </a:rPr>
                        <a:t>Median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Bahnschrift SemiLight SemiConde" panose="020B0502040204020203" pitchFamily="34" charset="0"/>
                        </a:rPr>
                        <a:t>Stdev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Bahnschrift SemiLight SemiConde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492289"/>
                  </a:ext>
                </a:extLst>
              </a:tr>
              <a:tr h="480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Bahnschrift SemiLight SemiConde" panose="020B0502040204020203" pitchFamily="34" charset="0"/>
                        </a:rPr>
                        <a:t>180.4482759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Bahnschrift SemiLight SemiConde" panose="020B0502040204020203" pitchFamily="34" charset="0"/>
                        </a:rPr>
                        <a:t>613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Bahnschrift SemiLight SemiConde" panose="020B0502040204020203" pitchFamily="34" charset="0"/>
                        </a:rPr>
                        <a:t>185.6628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9256088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C5F7AC2-C5FD-4BF4-BCD5-B517026E8A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673378"/>
              </p:ext>
            </p:extLst>
          </p:nvPr>
        </p:nvGraphicFramePr>
        <p:xfrm>
          <a:off x="1328383" y="5036023"/>
          <a:ext cx="3848667" cy="750570"/>
        </p:xfrm>
        <a:graphic>
          <a:graphicData uri="http://schemas.openxmlformats.org/drawingml/2006/table">
            <a:tbl>
              <a:tblPr/>
              <a:tblGrid>
                <a:gridCol w="1282889">
                  <a:extLst>
                    <a:ext uri="{9D8B030D-6E8A-4147-A177-3AD203B41FA5}">
                      <a16:colId xmlns:a16="http://schemas.microsoft.com/office/drawing/2014/main" val="181665293"/>
                    </a:ext>
                  </a:extLst>
                </a:gridCol>
                <a:gridCol w="1282889">
                  <a:extLst>
                    <a:ext uri="{9D8B030D-6E8A-4147-A177-3AD203B41FA5}">
                      <a16:colId xmlns:a16="http://schemas.microsoft.com/office/drawing/2014/main" val="2972640010"/>
                    </a:ext>
                  </a:extLst>
                </a:gridCol>
                <a:gridCol w="1282889">
                  <a:extLst>
                    <a:ext uri="{9D8B030D-6E8A-4147-A177-3AD203B41FA5}">
                      <a16:colId xmlns:a16="http://schemas.microsoft.com/office/drawing/2014/main" val="3867186290"/>
                    </a:ext>
                  </a:extLst>
                </a:gridCol>
              </a:tblGrid>
              <a:tr h="3006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Bahnschrift SemiLight SemiConde" panose="020B0502040204020203" pitchFamily="34" charset="0"/>
                        </a:rPr>
                        <a:t>Average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Bahnschrift SemiLight SemiConde" panose="020B0502040204020203" pitchFamily="34" charset="0"/>
                        </a:rPr>
                        <a:t>Median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Bahnschrift SemiLight SemiConde" panose="020B0502040204020203" pitchFamily="34" charset="0"/>
                        </a:rPr>
                        <a:t>Stdev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593939"/>
                  </a:ext>
                </a:extLst>
              </a:tr>
              <a:tr h="3006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Bahnschrift SemiLight SemiConde" panose="020B0502040204020203" pitchFamily="34" charset="0"/>
                        </a:rPr>
                        <a:t>515.6667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Bahnschrift SemiLight SemiConde" panose="020B0502040204020203" pitchFamily="34" charset="0"/>
                        </a:rPr>
                        <a:t>502.5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Bahnschrift SemiLight SemiConde" panose="020B0502040204020203" pitchFamily="34" charset="0"/>
                        </a:rPr>
                        <a:t>33.00707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665443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8CFF713E-7A51-44C3-AA8B-6AE7C6250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66" y="1228059"/>
            <a:ext cx="5435009" cy="32239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76B5F8-4682-4CB0-B979-B96BFE45F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925" y="1228059"/>
            <a:ext cx="5435009" cy="325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07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20D7B27-2208-47D1-B5DA-E84C08411A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916308"/>
              </p:ext>
            </p:extLst>
          </p:nvPr>
        </p:nvGraphicFramePr>
        <p:xfrm>
          <a:off x="10290412" y="3046863"/>
          <a:ext cx="756882" cy="1885950"/>
        </p:xfrm>
        <a:graphic>
          <a:graphicData uri="http://schemas.openxmlformats.org/drawingml/2006/table">
            <a:tbl>
              <a:tblPr firstRow="1" firstCol="1" bandRow="1"/>
              <a:tblGrid>
                <a:gridCol w="220861">
                  <a:extLst>
                    <a:ext uri="{9D8B030D-6E8A-4147-A177-3AD203B41FA5}">
                      <a16:colId xmlns:a16="http://schemas.microsoft.com/office/drawing/2014/main" val="1381261408"/>
                    </a:ext>
                  </a:extLst>
                </a:gridCol>
                <a:gridCol w="536021">
                  <a:extLst>
                    <a:ext uri="{9D8B030D-6E8A-4147-A177-3AD203B41FA5}">
                      <a16:colId xmlns:a16="http://schemas.microsoft.com/office/drawing/2014/main" val="9286762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3500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435990"/>
                  </a:ext>
                </a:extLst>
              </a:tr>
              <a:tr h="827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358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34275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7523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956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140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034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5525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28027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A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204794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43FADB3-8A92-4A62-A7F2-F048C9EC3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179" y="1337480"/>
            <a:ext cx="9887233" cy="52316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C427D4-6B86-454C-8FC6-78FF3E11419C}"/>
              </a:ext>
            </a:extLst>
          </p:cNvPr>
          <p:cNvSpPr txBox="1"/>
          <p:nvPr/>
        </p:nvSpPr>
        <p:spPr>
          <a:xfrm>
            <a:off x="10310315" y="2785253"/>
            <a:ext cx="9826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AQ Trek 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A3607E-9025-4F8E-9E64-C78AE2470FE4}"/>
              </a:ext>
            </a:extLst>
          </p:cNvPr>
          <p:cNvSpPr txBox="1"/>
          <p:nvPr/>
        </p:nvSpPr>
        <p:spPr>
          <a:xfrm>
            <a:off x="403179" y="272955"/>
            <a:ext cx="8467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gency FB" panose="020B0503020202020204" pitchFamily="34" charset="0"/>
              </a:rPr>
              <a:t>Data: AQ Treks For GAHS. </a:t>
            </a:r>
          </a:p>
        </p:txBody>
      </p:sp>
    </p:spTree>
    <p:extLst>
      <p:ext uri="{BB962C8B-B14F-4D97-AF65-F5344CB8AC3E}">
        <p14:creationId xmlns:p14="http://schemas.microsoft.com/office/powerpoint/2010/main" val="3134954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F3EC11-0BAC-412A-9888-AB00A014A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827" y="3429000"/>
            <a:ext cx="4616964" cy="2775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4FA008-5F92-4BD9-B70B-E7047C943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70" y="330390"/>
            <a:ext cx="6247870" cy="37553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01B22B-5E72-4803-B8E8-2482C824DC9E}"/>
              </a:ext>
            </a:extLst>
          </p:cNvPr>
          <p:cNvSpPr txBox="1"/>
          <p:nvPr/>
        </p:nvSpPr>
        <p:spPr>
          <a:xfrm>
            <a:off x="7110484" y="330390"/>
            <a:ext cx="4831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EEOP conducted an outreach activity that involved students recording CO2 levels across the campus at random (students chose where to record with allowed class time) back in 2017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B21EE-BCAD-430E-A377-F445B7ADA3E2}"/>
              </a:ext>
            </a:extLst>
          </p:cNvPr>
          <p:cNvSpPr txBox="1"/>
          <p:nvPr/>
        </p:nvSpPr>
        <p:spPr>
          <a:xfrm>
            <a:off x="968992" y="4449764"/>
            <a:ext cx="51355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Overall school average: 626.75 ppm, St dev:  436.01</a:t>
            </a:r>
          </a:p>
          <a:p>
            <a:endParaRPr lang="en-US" dirty="0"/>
          </a:p>
          <a:p>
            <a:r>
              <a:rPr lang="en-US" dirty="0"/>
              <a:t>Things to note:</a:t>
            </a:r>
          </a:p>
          <a:p>
            <a:r>
              <a:rPr lang="en-US" dirty="0"/>
              <a:t>5 classes actually participated, however 2</a:t>
            </a:r>
            <a:r>
              <a:rPr lang="en-US" baseline="30000" dirty="0"/>
              <a:t>nd</a:t>
            </a:r>
            <a:r>
              <a:rPr lang="en-US" dirty="0"/>
              <a:t> hour did not write down results</a:t>
            </a:r>
          </a:p>
        </p:txBody>
      </p:sp>
    </p:spTree>
    <p:extLst>
      <p:ext uri="{BB962C8B-B14F-4D97-AF65-F5344CB8AC3E}">
        <p14:creationId xmlns:p14="http://schemas.microsoft.com/office/powerpoint/2010/main" val="1305541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7DE99-7BCA-4514-A84B-76205CD2F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411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gency FB" panose="020B0503020202020204" pitchFamily="34" charset="0"/>
              </a:rPr>
              <a:t>AQ Treks Data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CE3BC-555E-4EEF-AB9B-CB0D0D784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19776"/>
            <a:ext cx="6982575" cy="41969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CFC3BD-F9A3-43D2-8F7B-A069B74A8B8C}"/>
              </a:ext>
            </a:extLst>
          </p:cNvPr>
          <p:cNvSpPr txBox="1"/>
          <p:nvPr/>
        </p:nvSpPr>
        <p:spPr>
          <a:xfrm>
            <a:off x="8352431" y="1619776"/>
            <a:ext cx="32197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Outdoor Averages for </a:t>
            </a:r>
          </a:p>
          <a:p>
            <a:r>
              <a:rPr lang="en-US" dirty="0"/>
              <a:t>TCBS: 442.8ppm, </a:t>
            </a:r>
            <a:r>
              <a:rPr lang="en-US" dirty="0" err="1"/>
              <a:t>s.d.</a:t>
            </a:r>
            <a:r>
              <a:rPr lang="en-US" dirty="0"/>
              <a:t> 73.93037 </a:t>
            </a:r>
          </a:p>
          <a:p>
            <a:r>
              <a:rPr lang="en-US" dirty="0"/>
              <a:t>TCJHS: 374.6 ppm, </a:t>
            </a:r>
            <a:r>
              <a:rPr lang="en-US" dirty="0" err="1"/>
              <a:t>s.d.</a:t>
            </a:r>
            <a:r>
              <a:rPr lang="en-US" dirty="0"/>
              <a:t> 48.75244 </a:t>
            </a:r>
          </a:p>
          <a:p>
            <a:r>
              <a:rPr lang="en-US" dirty="0"/>
              <a:t>GAHS: 444.4, s.d.214.89</a:t>
            </a:r>
          </a:p>
          <a:p>
            <a:endParaRPr lang="en-US" dirty="0"/>
          </a:p>
          <a:p>
            <a:r>
              <a:rPr lang="en-US" dirty="0"/>
              <a:t>Data collected on March 17</a:t>
            </a:r>
            <a:r>
              <a:rPr lang="en-US" baseline="30000" dirty="0"/>
              <a:t>th</a:t>
            </a:r>
            <a:r>
              <a:rPr lang="en-US" dirty="0"/>
              <a:t>, 2020 on streets and roadways at the following Schools</a:t>
            </a:r>
          </a:p>
          <a:p>
            <a:r>
              <a:rPr lang="en-US" dirty="0"/>
              <a:t>TCJHS (Blue)</a:t>
            </a:r>
          </a:p>
          <a:p>
            <a:r>
              <a:rPr lang="en-US" dirty="0"/>
              <a:t>GAHS (Orange)</a:t>
            </a:r>
          </a:p>
          <a:p>
            <a:r>
              <a:rPr lang="en-US" dirty="0"/>
              <a:t>TCBS (Grey)</a:t>
            </a:r>
          </a:p>
          <a:p>
            <a:endParaRPr lang="en-US" dirty="0"/>
          </a:p>
          <a:p>
            <a:r>
              <a:rPr lang="en-US" dirty="0"/>
              <a:t>Locations were recorded at random along the school grounds.</a:t>
            </a:r>
          </a:p>
        </p:txBody>
      </p:sp>
    </p:spTree>
    <p:extLst>
      <p:ext uri="{BB962C8B-B14F-4D97-AF65-F5344CB8AC3E}">
        <p14:creationId xmlns:p14="http://schemas.microsoft.com/office/powerpoint/2010/main" val="2146685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2122F-FE1B-4F26-B444-4E1DC3391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Agency FB" panose="020B0503020202020204" pitchFamily="34" charset="0"/>
              </a:rPr>
              <a:t>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23A40-3469-4083-B5BB-F8CF393D8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hnschrift SemiLight SemiConde" panose="020B0502040204020203" pitchFamily="34" charset="0"/>
              </a:rPr>
              <a:t>High spikes found within classrooms</a:t>
            </a:r>
          </a:p>
          <a:p>
            <a:pPr lvl="1"/>
            <a:r>
              <a:rPr lang="en-US" dirty="0">
                <a:latin typeface="Bahnschrift SemiLight SemiConde" panose="020B0502040204020203" pitchFamily="34" charset="0"/>
              </a:rPr>
              <a:t>TCBS Inside monitor B saw extremely above average level on 10/28 (485 µg/m³ or ppm)—cause or source of spike is unknown.</a:t>
            </a:r>
          </a:p>
          <a:p>
            <a:pPr lvl="1"/>
            <a:r>
              <a:rPr lang="en-US" dirty="0">
                <a:latin typeface="Bahnschrift SemiLight SemiConde" panose="020B0502040204020203" pitchFamily="34" charset="0"/>
              </a:rPr>
              <a:t>Avg for classroom monitor was 28.47 compared to TCBS Inside A monitor avg 5.57.</a:t>
            </a:r>
          </a:p>
          <a:p>
            <a:r>
              <a:rPr lang="en-US" dirty="0">
                <a:latin typeface="Bahnschrift SemiLight SemiConde" panose="020B0502040204020203" pitchFamily="34" charset="0"/>
              </a:rPr>
              <a:t>Outdoor monitors see larger range of ppm recorded.</a:t>
            </a:r>
          </a:p>
          <a:p>
            <a:pPr lvl="1"/>
            <a:r>
              <a:rPr lang="en-US" dirty="0">
                <a:latin typeface="Bahnschrift SemiLight SemiConde" panose="020B0502040204020203" pitchFamily="34" charset="0"/>
              </a:rPr>
              <a:t>Especially in the case of 2018 TCJHS visit and 2020 visit.</a:t>
            </a:r>
          </a:p>
          <a:p>
            <a:r>
              <a:rPr lang="en-US" dirty="0">
                <a:latin typeface="Bahnschrift SemiLight SemiConde" panose="020B0502040204020203" pitchFamily="34" charset="0"/>
              </a:rPr>
              <a:t>Daily routine for school has to be considered:</a:t>
            </a:r>
          </a:p>
          <a:p>
            <a:pPr lvl="1"/>
            <a:r>
              <a:rPr lang="en-US" dirty="0">
                <a:latin typeface="Bahnschrift SemiLight SemiConde" panose="020B0502040204020203" pitchFamily="34" charset="0"/>
              </a:rPr>
              <a:t>Recorded during different time periods: (7-10 am, 4-6 pm)</a:t>
            </a:r>
          </a:p>
          <a:p>
            <a:pPr lvl="1"/>
            <a:r>
              <a:rPr lang="en-US" dirty="0">
                <a:latin typeface="Bahnschrift SemiLight SemiConde" panose="020B0502040204020203" pitchFamily="34" charset="0"/>
              </a:rPr>
              <a:t>Level of activity throughout day or year can effect levels of PM</a:t>
            </a:r>
          </a:p>
        </p:txBody>
      </p:sp>
    </p:spTree>
    <p:extLst>
      <p:ext uri="{BB962C8B-B14F-4D97-AF65-F5344CB8AC3E}">
        <p14:creationId xmlns:p14="http://schemas.microsoft.com/office/powerpoint/2010/main" val="2591491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056C5-CFFB-47E0-A3D1-CC9EADC39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Agency FB" panose="020B0503020202020204" pitchFamily="34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B4F70-237B-4EAD-9133-9CB1AFF4B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hnschrift SemiLight SemiConde" panose="020B0502040204020203" pitchFamily="34" charset="0"/>
              </a:rPr>
              <a:t>Hopes for the future: With more time, there is the definite possibility for establishing a more reliable, and accurate, air quality monitoring system.</a:t>
            </a:r>
          </a:p>
          <a:p>
            <a:r>
              <a:rPr lang="en-US" dirty="0">
                <a:latin typeface="Bahnschrift SemiLight SemiConde" panose="020B0502040204020203" pitchFamily="34" charset="0"/>
              </a:rPr>
              <a:t>Amateur data collection should be more structured—because no method to collecting in the past, hard to build off that.</a:t>
            </a:r>
          </a:p>
          <a:p>
            <a:r>
              <a:rPr lang="en-US" dirty="0">
                <a:latin typeface="Bahnschrift SemiLight SemiConde" panose="020B0502040204020203" pitchFamily="34" charset="0"/>
              </a:rPr>
              <a:t>Level of exposure for students can be concerning, sporadic brief spikes throughout the day and into the school year.</a:t>
            </a:r>
          </a:p>
          <a:p>
            <a:endParaRPr lang="en-US" dirty="0">
              <a:latin typeface="Bahnschrift SemiLight SemiCond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470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570C-EE45-42EB-9AA0-23E9774B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gency FB" panose="020B0503020202020204" pitchFamily="34" charset="0"/>
              </a:rPr>
              <a:t>Cheat 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AD72D-F942-48A9-AF94-AEAE8F1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latin typeface="Bahnschrift SemiLight SemiConde" panose="020B0502040204020203" pitchFamily="34" charset="0"/>
              </a:rPr>
              <a:t>ITEP= Institute for Tribal Professionals</a:t>
            </a:r>
          </a:p>
          <a:p>
            <a:r>
              <a:rPr lang="en-US" dirty="0">
                <a:latin typeface="Bahnschrift SemiLight SemiConde" panose="020B0502040204020203" pitchFamily="34" charset="0"/>
              </a:rPr>
              <a:t>EEOP= Environmental Education Outreach Professional</a:t>
            </a:r>
          </a:p>
          <a:p>
            <a:r>
              <a:rPr lang="en-US" dirty="0">
                <a:latin typeface="Bahnschrift SemiLight SemiConde" panose="020B0502040204020203" pitchFamily="34" charset="0"/>
              </a:rPr>
              <a:t>EPA= Environmental Protection Agency</a:t>
            </a:r>
          </a:p>
          <a:p>
            <a:r>
              <a:rPr lang="en-US" dirty="0">
                <a:latin typeface="Bahnschrift SemiLight SemiConde" panose="020B0502040204020203" pitchFamily="34" charset="0"/>
              </a:rPr>
              <a:t>NAAQS=National Ambient Air Quality Standards</a:t>
            </a:r>
          </a:p>
          <a:p>
            <a:r>
              <a:rPr lang="en-US" dirty="0">
                <a:latin typeface="Bahnschrift SemiLight SemiConde" panose="020B0502040204020203" pitchFamily="34" charset="0"/>
              </a:rPr>
              <a:t>PM=Particulate Matter</a:t>
            </a:r>
          </a:p>
          <a:p>
            <a:r>
              <a:rPr lang="en-US" dirty="0">
                <a:latin typeface="Bahnschrift SemiLight SemiConde" panose="020B0502040204020203" pitchFamily="34" charset="0"/>
              </a:rPr>
              <a:t>TCBS=Tuba City Boarding School</a:t>
            </a:r>
          </a:p>
          <a:p>
            <a:r>
              <a:rPr lang="en-US" dirty="0">
                <a:latin typeface="Bahnschrift SemiLight SemiConde" panose="020B0502040204020203" pitchFamily="34" charset="0"/>
              </a:rPr>
              <a:t>TCJHS= Tuba City Junior High School</a:t>
            </a:r>
          </a:p>
          <a:p>
            <a:r>
              <a:rPr lang="en-US" dirty="0">
                <a:latin typeface="Bahnschrift SemiLight SemiConde" panose="020B0502040204020203" pitchFamily="34" charset="0"/>
              </a:rPr>
              <a:t>GAHS=</a:t>
            </a:r>
            <a:r>
              <a:rPr lang="en-US" dirty="0" err="1">
                <a:latin typeface="Bahnschrift SemiLight SemiConde" panose="020B0502040204020203" pitchFamily="34" charset="0"/>
              </a:rPr>
              <a:t>Greyhills</a:t>
            </a:r>
            <a:r>
              <a:rPr lang="en-US" dirty="0">
                <a:latin typeface="Bahnschrift SemiLight SemiConde" panose="020B0502040204020203" pitchFamily="34" charset="0"/>
              </a:rPr>
              <a:t> Academy High School</a:t>
            </a:r>
          </a:p>
          <a:p>
            <a:r>
              <a:rPr lang="en-US" dirty="0">
                <a:latin typeface="Bahnschrift SemiLight SemiConde" panose="020B0502040204020203" pitchFamily="34" charset="0"/>
              </a:rPr>
              <a:t>NN= Navajo Nation</a:t>
            </a:r>
          </a:p>
          <a:p>
            <a:r>
              <a:rPr lang="en-US" dirty="0">
                <a:latin typeface="Bahnschrift SemiLight SemiConde" panose="020B0502040204020203" pitchFamily="34" charset="0"/>
              </a:rPr>
              <a:t>NNEPA=Navajo Nation Environmental Protection Agency</a:t>
            </a:r>
          </a:p>
          <a:p>
            <a:r>
              <a:rPr lang="en-US" dirty="0">
                <a:latin typeface="Bahnschrift SemiLight SemiConde" panose="020B0502040204020203" pitchFamily="34" charset="0"/>
              </a:rPr>
              <a:t>STEM=Science, Technology, Engineering &amp; Mathematics</a:t>
            </a:r>
          </a:p>
          <a:p>
            <a:r>
              <a:rPr lang="en-US" dirty="0">
                <a:latin typeface="Bahnschrift SemiLight SemiConde" panose="020B0502040204020203" pitchFamily="34" charset="0"/>
              </a:rPr>
              <a:t>SD= Standard Deviation</a:t>
            </a:r>
          </a:p>
          <a:p>
            <a:endParaRPr lang="en-U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612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CE09C1-B263-481B-8557-859ADCF63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365125"/>
            <a:ext cx="10920663" cy="1325563"/>
          </a:xfrm>
        </p:spPr>
        <p:txBody>
          <a:bodyPr/>
          <a:lstStyle/>
          <a:p>
            <a:r>
              <a:rPr lang="en-US" dirty="0">
                <a:latin typeface="Agency FB" panose="020B0503020202020204" pitchFamily="34" charset="0"/>
              </a:rPr>
              <a:t>Acknowledgements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DDD8A9-BA8D-4FD7-A03E-43A332CEB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7" y="1690688"/>
            <a:ext cx="11309684" cy="4486275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en-US" sz="1800" dirty="0">
                <a:latin typeface="Candara Light" panose="020E0502030303020204" pitchFamily="34" charset="0"/>
              </a:rPr>
              <a:t>NASA Space Grant Program</a:t>
            </a:r>
          </a:p>
          <a:p>
            <a:pPr marL="0" indent="0">
              <a:buNone/>
            </a:pPr>
            <a:r>
              <a:rPr lang="en-US" sz="1800" dirty="0">
                <a:latin typeface="Candara Light" panose="020E0502030303020204" pitchFamily="34" charset="0"/>
              </a:rPr>
              <a:t>Institute for Tribal Environmental Professionals</a:t>
            </a:r>
          </a:p>
          <a:p>
            <a:pPr marL="457200" lvl="1" indent="0">
              <a:buNone/>
            </a:pPr>
            <a:r>
              <a:rPr lang="en-US" sz="1800" dirty="0" err="1">
                <a:latin typeface="Candara Light" panose="020E0502030303020204" pitchFamily="34" charset="0"/>
              </a:rPr>
              <a:t>Mansel</a:t>
            </a:r>
            <a:r>
              <a:rPr lang="en-US" sz="1800" dirty="0">
                <a:latin typeface="Candara Light" panose="020E0502030303020204" pitchFamily="34" charset="0"/>
              </a:rPr>
              <a:t> Nelson</a:t>
            </a:r>
          </a:p>
          <a:p>
            <a:pPr marL="457200" lvl="1" indent="0">
              <a:buNone/>
            </a:pPr>
            <a:r>
              <a:rPr lang="en-US" sz="1800" dirty="0" err="1">
                <a:latin typeface="Candara Light" panose="020E0502030303020204" pitchFamily="34" charset="0"/>
              </a:rPr>
              <a:t>Julaire</a:t>
            </a:r>
            <a:r>
              <a:rPr lang="en-US" sz="1800" dirty="0">
                <a:latin typeface="Candara Light" panose="020E0502030303020204" pitchFamily="34" charset="0"/>
              </a:rPr>
              <a:t> Scott</a:t>
            </a:r>
          </a:p>
          <a:p>
            <a:pPr marL="0" indent="0">
              <a:buNone/>
            </a:pPr>
            <a:r>
              <a:rPr lang="en-US" sz="1800" dirty="0">
                <a:latin typeface="Candara Light" panose="020E0502030303020204" pitchFamily="34" charset="0"/>
              </a:rPr>
              <a:t>Environmental Education Outreach Program</a:t>
            </a:r>
          </a:p>
          <a:p>
            <a:pPr marL="0" indent="0">
              <a:buNone/>
            </a:pPr>
            <a:r>
              <a:rPr lang="en-US" sz="1800" dirty="0">
                <a:latin typeface="Candara Light" panose="020E0502030303020204" pitchFamily="34" charset="0"/>
              </a:rPr>
              <a:t>Schools that Participated in Outreach</a:t>
            </a:r>
          </a:p>
          <a:p>
            <a:pPr lvl="1"/>
            <a:r>
              <a:rPr lang="en-US" sz="1800" dirty="0">
                <a:latin typeface="Candara Light" panose="020E0502030303020204" pitchFamily="34" charset="0"/>
              </a:rPr>
              <a:t>Tuba City Junior High School</a:t>
            </a:r>
          </a:p>
          <a:p>
            <a:pPr lvl="1"/>
            <a:r>
              <a:rPr lang="en-US" sz="1800" dirty="0" err="1">
                <a:latin typeface="Candara Light" panose="020E0502030303020204" pitchFamily="34" charset="0"/>
              </a:rPr>
              <a:t>Greyhills</a:t>
            </a:r>
            <a:r>
              <a:rPr lang="en-US" sz="1800" dirty="0">
                <a:latin typeface="Candara Light" panose="020E0502030303020204" pitchFamily="34" charset="0"/>
              </a:rPr>
              <a:t> Academy High School</a:t>
            </a:r>
          </a:p>
          <a:p>
            <a:pPr lvl="1"/>
            <a:r>
              <a:rPr lang="en-US" sz="1800" dirty="0" err="1">
                <a:latin typeface="Candara Light" panose="020E0502030303020204" pitchFamily="34" charset="0"/>
              </a:rPr>
              <a:t>Dzil</a:t>
            </a:r>
            <a:r>
              <a:rPr lang="en-US" sz="1800" dirty="0">
                <a:latin typeface="Candara Light" panose="020E0502030303020204" pitchFamily="34" charset="0"/>
              </a:rPr>
              <a:t> </a:t>
            </a:r>
            <a:r>
              <a:rPr lang="en-US" sz="1800" dirty="0" err="1">
                <a:latin typeface="Candara Light" panose="020E0502030303020204" pitchFamily="34" charset="0"/>
              </a:rPr>
              <a:t>Libei</a:t>
            </a:r>
            <a:r>
              <a:rPr lang="en-US" sz="1800" dirty="0">
                <a:latin typeface="Candara Light" panose="020E0502030303020204" pitchFamily="34" charset="0"/>
              </a:rPr>
              <a:t> Elementary School</a:t>
            </a:r>
          </a:p>
          <a:p>
            <a:pPr lvl="1"/>
            <a:r>
              <a:rPr lang="en-US" sz="1800" dirty="0">
                <a:latin typeface="Candara Light" panose="020E0502030303020204" pitchFamily="34" charset="0"/>
              </a:rPr>
              <a:t>Shonto Preparatory School</a:t>
            </a:r>
          </a:p>
          <a:p>
            <a:pPr lvl="1"/>
            <a:r>
              <a:rPr lang="en-US" sz="1800" dirty="0">
                <a:latin typeface="Candara Light" panose="020E0502030303020204" pitchFamily="34" charset="0"/>
              </a:rPr>
              <a:t>Rocky Ridge Boarding School</a:t>
            </a:r>
          </a:p>
          <a:p>
            <a:pPr marL="0" indent="0">
              <a:buNone/>
            </a:pPr>
            <a:r>
              <a:rPr lang="en-US" sz="1800" dirty="0">
                <a:latin typeface="Candara Light" panose="020E0502030303020204" pitchFamily="34" charset="0"/>
              </a:rPr>
              <a:t>Northern Arizona University</a:t>
            </a:r>
          </a:p>
          <a:p>
            <a:pPr marL="0" indent="0">
              <a:buNone/>
            </a:pPr>
            <a:r>
              <a:rPr lang="en-US" sz="1800" dirty="0">
                <a:latin typeface="Candara Light" panose="020E0502030303020204" pitchFamily="34" charset="0"/>
              </a:rPr>
              <a:t>Purple Air monitoring system</a:t>
            </a:r>
          </a:p>
          <a:p>
            <a:pPr marL="0" indent="0">
              <a:buNone/>
            </a:pPr>
            <a:r>
              <a:rPr lang="en-US" sz="1800" dirty="0">
                <a:latin typeface="Candara Light" panose="020E0502030303020204" pitchFamily="34" charset="0"/>
              </a:rPr>
              <a:t>AQ Treks</a:t>
            </a:r>
          </a:p>
          <a:p>
            <a:pPr marL="0" indent="0">
              <a:buNone/>
            </a:pPr>
            <a:r>
              <a:rPr lang="en-US" sz="1800" dirty="0">
                <a:latin typeface="Candara Light" panose="020E0502030303020204" pitchFamily="34" charset="0"/>
                <a:hlinkClick r:id="rId2"/>
              </a:rPr>
              <a:t>https://www.eia.gov/state/?sid=AZ#tabs-2</a:t>
            </a:r>
            <a:endParaRPr lang="en-US" sz="1800" dirty="0">
              <a:latin typeface="Candara Light" panose="020E0502030303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Candara Light" panose="020E0502030303020204" pitchFamily="34" charset="0"/>
              </a:rPr>
              <a:t>EPA. 2013. Federal Register. </a:t>
            </a:r>
            <a:r>
              <a:rPr lang="en-US" sz="1800" dirty="0">
                <a:hlinkClick r:id="rId3"/>
              </a:rPr>
              <a:t>https://www.govinfo.gov/content/pkg/FR-2013-01-15/pdf/2012-30946.pdf</a:t>
            </a:r>
            <a:endParaRPr lang="en-US" sz="1800" dirty="0">
              <a:latin typeface="Candara Light" panose="020E0502030303020204" pitchFamily="34" charset="0"/>
            </a:endParaRPr>
          </a:p>
          <a:p>
            <a:pPr marL="0" indent="0">
              <a:buNone/>
            </a:pPr>
            <a:r>
              <a:rPr lang="en-US" sz="1800" dirty="0" err="1">
                <a:latin typeface="Candara Light" panose="020E0502030303020204" pitchFamily="34" charset="0"/>
              </a:rPr>
              <a:t>GreenFacts</a:t>
            </a:r>
            <a:r>
              <a:rPr lang="en-US" sz="1800" dirty="0">
                <a:latin typeface="Candara Light" panose="020E0502030303020204" pitchFamily="34" charset="0"/>
              </a:rPr>
              <a:t>. 2005. “Air Pollution Particulate matter”. </a:t>
            </a:r>
            <a:r>
              <a:rPr lang="en-US" sz="1800" dirty="0">
                <a:solidFill>
                  <a:srgbClr val="FBCA9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https://www.greenfacts.org/en/particulate-matter-pm/</a:t>
            </a:r>
            <a:endParaRPr lang="en-US" sz="1800" dirty="0">
              <a:latin typeface="Candara Light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061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475C2-ED8E-435F-9E6B-6C94D10CE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9616" y="365125"/>
            <a:ext cx="5614183" cy="1325563"/>
          </a:xfrm>
        </p:spPr>
        <p:txBody>
          <a:bodyPr/>
          <a:lstStyle/>
          <a:p>
            <a:r>
              <a:rPr lang="en-US" dirty="0">
                <a:latin typeface="Agency FB" panose="020B0503020202020204" pitchFamily="34" charset="0"/>
              </a:rPr>
              <a:t>Starts with PM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4605A-CE7D-49EB-BEF6-AFB9D3201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9618" y="1825625"/>
            <a:ext cx="5614182" cy="4351338"/>
          </a:xfrm>
        </p:spPr>
        <p:txBody>
          <a:bodyPr/>
          <a:lstStyle/>
          <a:p>
            <a:r>
              <a:rPr lang="en-US" sz="3200" b="1" dirty="0">
                <a:latin typeface="Bahnschrift SemiLight SemiConde" panose="020B0502040204020203" pitchFamily="34" charset="0"/>
                <a:cs typeface="Aharoni" panose="02010803020104030203" pitchFamily="2" charset="-79"/>
              </a:rPr>
              <a:t>Air can be contaminated by a number of sources including, not limited to:</a:t>
            </a:r>
          </a:p>
          <a:p>
            <a:pPr lvl="1"/>
            <a:r>
              <a:rPr lang="en-US" sz="2800" b="1" dirty="0">
                <a:latin typeface="Bahnschrift SemiLight SemiConde" panose="020B0502040204020203" pitchFamily="34" charset="0"/>
                <a:cs typeface="Aharoni" panose="02010803020104030203" pitchFamily="2" charset="-79"/>
              </a:rPr>
              <a:t>Dust, pollen, soot, smoke, &amp; liquid droplets.</a:t>
            </a:r>
          </a:p>
          <a:p>
            <a:r>
              <a:rPr lang="en-US" sz="3200" b="1" dirty="0">
                <a:latin typeface="Bahnschrift SemiLight SemiConde" panose="020B0502040204020203" pitchFamily="34" charset="0"/>
                <a:cs typeface="Aharoni" panose="02010803020104030203" pitchFamily="2" charset="-79"/>
              </a:rPr>
              <a:t>Particles from these sources can range in size, from coarse, fine to ultra fine.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D4C264-9349-4609-B15A-B730B085D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537" y="3311807"/>
            <a:ext cx="3969605" cy="3317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061661-D23A-410A-9545-07A9CE0AE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39" y="365125"/>
            <a:ext cx="4667544" cy="294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31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F31B4-E4CB-4CD0-9684-BB43F4D05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gency FB" panose="020B0503020202020204" pitchFamily="34" charset="0"/>
              </a:rPr>
              <a:t>Why the concern for PM?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886A0-E7C5-4FF9-9997-8D4F98CF6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Bahnschrift SemiLight SemiConde" panose="020B0502040204020203" pitchFamily="34" charset="0"/>
              </a:rPr>
              <a:t>Ambient PM has been shown to have a harmful impact on respiratory health ( “Air Pollution Particulate Matter” 2005).</a:t>
            </a:r>
          </a:p>
          <a:p>
            <a:r>
              <a:rPr lang="en-US" sz="3000" dirty="0">
                <a:latin typeface="Bahnschrift SemiLight SemiConde" panose="020B0502040204020203" pitchFamily="34" charset="0"/>
                <a:cs typeface="Aharoni" panose="02010803020104030203" pitchFamily="2" charset="-79"/>
              </a:rPr>
              <a:t>Particulate Matter: Transportation contributes to PM in the air.</a:t>
            </a:r>
            <a:endParaRPr lang="en-US" sz="3000" dirty="0">
              <a:latin typeface="Bahnschrift SemiLight SemiConde" panose="020B0502040204020203" pitchFamily="34" charset="0"/>
            </a:endParaRPr>
          </a:p>
          <a:p>
            <a:r>
              <a:rPr lang="en-US" sz="3000" dirty="0">
                <a:latin typeface="Bahnschrift SemiLight SemiConde" panose="020B0502040204020203" pitchFamily="34" charset="0"/>
              </a:rPr>
              <a:t>Even with guidelines from the NAAQS, monitoring is not ready available in most places, particularly in tribal communities.</a:t>
            </a:r>
          </a:p>
          <a:p>
            <a:pPr lvl="1"/>
            <a:r>
              <a:rPr lang="en-US" dirty="0">
                <a:latin typeface="Bahnschrift SemiLight SemiConde" panose="020B0502040204020203" pitchFamily="34" charset="0"/>
                <a:cs typeface="Aharoni" panose="02010803020104030203" pitchFamily="2" charset="-79"/>
              </a:rPr>
              <a:t>NAAQS Standard 2013</a:t>
            </a:r>
          </a:p>
          <a:p>
            <a:pPr lvl="2"/>
            <a:r>
              <a:rPr lang="en-US" dirty="0">
                <a:latin typeface="Bahnschrift SemiLight SemiConde" panose="020B0502040204020203" pitchFamily="34" charset="0"/>
                <a:cs typeface="Aharoni" panose="02010803020104030203" pitchFamily="2" charset="-79"/>
              </a:rPr>
              <a:t>PM2.5: </a:t>
            </a:r>
            <a:r>
              <a:rPr lang="nl-NL" dirty="0">
                <a:latin typeface="Bahnschrift SemiLight SemiConde" panose="020B0502040204020203" pitchFamily="34" charset="0"/>
                <a:cs typeface="Aharoni" panose="02010803020104030203" pitchFamily="2" charset="-79"/>
              </a:rPr>
              <a:t>12.0 micrograms per cubic meter (mg/m</a:t>
            </a:r>
            <a:r>
              <a:rPr lang="nl-NL" baseline="-25000" dirty="0">
                <a:latin typeface="Bahnschrift SemiLight SemiConde" panose="020B0502040204020203" pitchFamily="34" charset="0"/>
                <a:cs typeface="Aharoni" panose="02010803020104030203" pitchFamily="2" charset="-79"/>
              </a:rPr>
              <a:t>3</a:t>
            </a:r>
            <a:r>
              <a:rPr lang="nl-NL" dirty="0">
                <a:latin typeface="Bahnschrift SemiLight SemiConde" panose="020B0502040204020203" pitchFamily="34" charset="0"/>
                <a:cs typeface="Aharoni" panose="02010803020104030203" pitchFamily="2" charset="-79"/>
              </a:rPr>
              <a:t>).</a:t>
            </a:r>
          </a:p>
          <a:p>
            <a:pPr lvl="2"/>
            <a:r>
              <a:rPr lang="en-US" dirty="0">
                <a:latin typeface="Bahnschrift SemiLight SemiConde" panose="020B0502040204020203" pitchFamily="34" charset="0"/>
                <a:cs typeface="Aharoni" panose="02010803020104030203" pitchFamily="2" charset="-79"/>
              </a:rPr>
              <a:t>24-hour PM2.5 standard at a level of 35 mg/m</a:t>
            </a:r>
            <a:r>
              <a:rPr lang="en-US" baseline="-25000" dirty="0">
                <a:latin typeface="Bahnschrift SemiLight SemiConde" panose="020B0502040204020203" pitchFamily="34" charset="0"/>
                <a:cs typeface="Aharoni" panose="02010803020104030203" pitchFamily="2" charset="-79"/>
              </a:rPr>
              <a:t>3</a:t>
            </a:r>
            <a:r>
              <a:rPr lang="en-US" dirty="0">
                <a:latin typeface="Bahnschrift SemiLight SemiConde" panose="020B0502040204020203" pitchFamily="34" charset="0"/>
                <a:cs typeface="Aharoni" panose="02010803020104030203" pitchFamily="2" charset="-79"/>
              </a:rPr>
              <a:t>.</a:t>
            </a:r>
            <a:endParaRPr lang="en-US" sz="3200" dirty="0">
              <a:latin typeface="Bahnschrift SemiLight SemiCond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502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785F9-BFAC-473F-B893-BA3300F1B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90" y="457200"/>
            <a:ext cx="4391766" cy="1203994"/>
          </a:xfrm>
        </p:spPr>
        <p:txBody>
          <a:bodyPr anchor="t">
            <a:normAutofit/>
          </a:bodyPr>
          <a:lstStyle/>
          <a:p>
            <a:pPr algn="ctr"/>
            <a:r>
              <a:rPr lang="en-US" sz="4800" dirty="0">
                <a:latin typeface="Agency FB" panose="020B0503020202020204" pitchFamily="34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E764A-9F92-4D02-86A7-78D537609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6716" y="181929"/>
            <a:ext cx="7390334" cy="51836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accent3"/>
                </a:solidFill>
                <a:latin typeface="Bahnschrift SemiLight SemiConde" panose="020B0502040204020203" pitchFamily="34" charset="0"/>
                <a:cs typeface="Aharoni" panose="02010803020104030203" pitchFamily="2" charset="-79"/>
              </a:rPr>
              <a:t>Objective of this research project is determine the accuracy and reliability of air quality data collection</a:t>
            </a:r>
            <a:r>
              <a:rPr lang="en-US" sz="2600" dirty="0">
                <a:latin typeface="Bahnschrift SemiLight SemiConde" panose="020B0502040204020203" pitchFamily="34" charset="0"/>
                <a:cs typeface="Aharoni" panose="02010803020104030203" pitchFamily="2" charset="-79"/>
              </a:rPr>
              <a:t>:</a:t>
            </a:r>
          </a:p>
          <a:p>
            <a:r>
              <a:rPr lang="en-US" sz="2600" dirty="0">
                <a:latin typeface="Bahnschrift SemiLight SemiConde" panose="020B0502040204020203" pitchFamily="34" charset="0"/>
                <a:cs typeface="Aharoni" panose="02010803020104030203" pitchFamily="2" charset="-79"/>
              </a:rPr>
              <a:t>Common in indigenous communities for the average family to travel great lengths weekly.</a:t>
            </a:r>
          </a:p>
          <a:p>
            <a:r>
              <a:rPr lang="en-US" sz="2600" dirty="0">
                <a:latin typeface="Bahnschrift SemiLight SemiConde" panose="020B0502040204020203" pitchFamily="34" charset="0"/>
                <a:cs typeface="Aharoni" panose="02010803020104030203" pitchFamily="2" charset="-79"/>
              </a:rPr>
              <a:t>Opportunity to explore/research an area so close to Flagstaff not well-known or traveled.</a:t>
            </a:r>
          </a:p>
          <a:p>
            <a:r>
              <a:rPr lang="en-US" sz="2600" dirty="0">
                <a:latin typeface="Bahnschrift SemiLight SemiConde" panose="020B0502040204020203" pitchFamily="34" charset="0"/>
                <a:cs typeface="Aharoni" panose="02010803020104030203" pitchFamily="2" charset="-79"/>
              </a:rPr>
              <a:t>Area of Focus: Northern Arizona, Navajo Nation-Western Agency, Namely Tuba City.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CAD967-99B9-4765-83FB-C7D90AB19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89" y="1310184"/>
            <a:ext cx="4114728" cy="5324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5C7B68-900B-4DA3-9D01-01EE13BF8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638" y="3612375"/>
            <a:ext cx="3506489" cy="350648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0F82A6-1F94-479A-8401-B2DAD897B3C1}"/>
              </a:ext>
            </a:extLst>
          </p:cNvPr>
          <p:cNvCxnSpPr/>
          <p:nvPr/>
        </p:nvCxnSpPr>
        <p:spPr>
          <a:xfrm>
            <a:off x="6718638" y="4514850"/>
            <a:ext cx="35064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8DC9C0B-3A5F-403F-8E38-0C31681D4FAC}"/>
              </a:ext>
            </a:extLst>
          </p:cNvPr>
          <p:cNvSpPr txBox="1"/>
          <p:nvPr/>
        </p:nvSpPr>
        <p:spPr>
          <a:xfrm>
            <a:off x="8231073" y="3857239"/>
            <a:ext cx="4816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UTAH</a:t>
            </a:r>
          </a:p>
        </p:txBody>
      </p:sp>
    </p:spTree>
    <p:extLst>
      <p:ext uri="{BB962C8B-B14F-4D97-AF65-F5344CB8AC3E}">
        <p14:creationId xmlns:p14="http://schemas.microsoft.com/office/powerpoint/2010/main" val="1738806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123BF-8CA7-435C-B384-2E749D2FA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30795"/>
          </a:xfrm>
        </p:spPr>
        <p:txBody>
          <a:bodyPr>
            <a:normAutofit/>
          </a:bodyPr>
          <a:lstStyle/>
          <a:p>
            <a:r>
              <a:rPr lang="en-US" dirty="0">
                <a:latin typeface="Agency FB" panose="020B0503020202020204" pitchFamily="34" charset="0"/>
              </a:rPr>
              <a:t>Aspects of My Research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DC27B0-F5AC-419E-A99E-59774F6F1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6945" y="1495920"/>
            <a:ext cx="5025216" cy="599137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Bahnschrift SemiLight SemiConde" panose="020B0502040204020203" pitchFamily="34" charset="0"/>
              </a:rPr>
              <a:t>Research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0BA360-C4A4-47E0-A631-09AEC5CF8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6945" y="2287261"/>
            <a:ext cx="5298271" cy="420561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3"/>
                </a:solidFill>
                <a:latin typeface="Bahnschrift SemiLight SemiConde" panose="020B0502040204020203" pitchFamily="34" charset="0"/>
              </a:rPr>
              <a:t>Fieldwork &amp; research to monitor air quality:</a:t>
            </a:r>
            <a:endParaRPr lang="en-US" dirty="0">
              <a:latin typeface="Bahnschrift SemiLight SemiConde" panose="020B0502040204020203" pitchFamily="34" charset="0"/>
            </a:endParaRPr>
          </a:p>
          <a:p>
            <a:r>
              <a:rPr lang="en-US" dirty="0">
                <a:latin typeface="Bahnschrift SemiLight SemiConde" panose="020B0502040204020203" pitchFamily="34" charset="0"/>
              </a:rPr>
              <a:t>Setting Up Purple Air Monitoring system</a:t>
            </a:r>
          </a:p>
          <a:p>
            <a:pPr lvl="1"/>
            <a:r>
              <a:rPr lang="en-US" sz="2000" dirty="0">
                <a:latin typeface="Bahnschrift SemiLight SemiConde" panose="020B0502040204020203" pitchFamily="34" charset="0"/>
              </a:rPr>
              <a:t>Before arriving, monitors were already set up at two schools</a:t>
            </a:r>
          </a:p>
          <a:p>
            <a:pPr lvl="1"/>
            <a:r>
              <a:rPr lang="en-US" sz="2000" dirty="0">
                <a:latin typeface="Bahnschrift SemiLight SemiConde" panose="020B0502040204020203" pitchFamily="34" charset="0"/>
              </a:rPr>
              <a:t>Oversaw installation of 2 different schools</a:t>
            </a:r>
          </a:p>
          <a:p>
            <a:r>
              <a:rPr lang="en-US" dirty="0">
                <a:latin typeface="Bahnschrift SemiLight SemiConde" panose="020B0502040204020203" pitchFamily="34" charset="0"/>
              </a:rPr>
              <a:t> AQ Treks</a:t>
            </a:r>
          </a:p>
          <a:p>
            <a:pPr lvl="1"/>
            <a:r>
              <a:rPr lang="en-US" sz="2000" dirty="0">
                <a:latin typeface="Bahnschrift SemiLight SemiConde" panose="020B0502040204020203" pitchFamily="34" charset="0"/>
              </a:rPr>
              <a:t>2018: AQ data collected during the school year with outreach events</a:t>
            </a:r>
          </a:p>
          <a:p>
            <a:pPr lvl="1"/>
            <a:r>
              <a:rPr lang="en-US" sz="2000" dirty="0">
                <a:latin typeface="Bahnschrift SemiLight SemiConde" panose="020B0502040204020203" pitchFamily="34" charset="0"/>
              </a:rPr>
              <a:t>2019: Fieldwork for this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217F-E89C-4739-BDEC-B8E16DC844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45216" y="1495920"/>
            <a:ext cx="5035548" cy="599137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Bahnschrift SemiLight SemiConde" panose="020B0502040204020203" pitchFamily="34" charset="0"/>
              </a:rPr>
              <a:t>Educational Outreach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4F8A8-C648-4A4B-883B-0390615E48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45216" y="2285206"/>
            <a:ext cx="5210172" cy="4207667"/>
          </a:xfrm>
        </p:spPr>
        <p:txBody>
          <a:bodyPr>
            <a:normAutofit/>
          </a:bodyPr>
          <a:lstStyle/>
          <a:p>
            <a:r>
              <a:rPr lang="en-US" dirty="0">
                <a:latin typeface="Bahnschrift SemiLight SemiConde" panose="020B0502040204020203" pitchFamily="34" charset="0"/>
              </a:rPr>
              <a:t>Working with schools from the greater Tuba City region under EEOP</a:t>
            </a:r>
          </a:p>
          <a:p>
            <a:pPr lvl="1"/>
            <a:r>
              <a:rPr lang="en-US" sz="2000" dirty="0">
                <a:latin typeface="Bahnschrift SemiLight SemiConde" panose="020B0502040204020203" pitchFamily="34" charset="0"/>
              </a:rPr>
              <a:t>Mission for this program is to promote STEM &amp; environmental science education for grades K-12</a:t>
            </a:r>
          </a:p>
          <a:p>
            <a:pPr lvl="1"/>
            <a:r>
              <a:rPr lang="en-US" sz="2000" dirty="0">
                <a:latin typeface="Bahnschrift SemiLight SemiConde" panose="020B0502040204020203" pitchFamily="34" charset="0"/>
              </a:rPr>
              <a:t>Educating middle-schoolers about particulate matter</a:t>
            </a:r>
          </a:p>
          <a:p>
            <a:r>
              <a:rPr lang="en-US" dirty="0">
                <a:latin typeface="Bahnschrift SemiLight SemiConde" panose="020B0502040204020203" pitchFamily="34" charset="0"/>
              </a:rPr>
              <a:t>Tabling events:</a:t>
            </a:r>
          </a:p>
          <a:p>
            <a:pPr lvl="1"/>
            <a:r>
              <a:rPr lang="en-US" sz="2000" dirty="0">
                <a:latin typeface="Bahnschrift SemiLight SemiConde" panose="020B0502040204020203" pitchFamily="34" charset="0"/>
              </a:rPr>
              <a:t>Interacting with students in a more social setting</a:t>
            </a:r>
          </a:p>
          <a:p>
            <a:endParaRPr lang="en-US" sz="2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832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3A8F5-3AA9-4C91-A6A6-4AF4E2AC6B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532" y="1080634"/>
            <a:ext cx="9144000" cy="164149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latin typeface="Agency FB" panose="020B0503020202020204" pitchFamily="34" charset="0"/>
              </a:rPr>
              <a:t>Setting up Monitors in the Community</a:t>
            </a:r>
            <a:br>
              <a:rPr lang="en-US" sz="6000" dirty="0">
                <a:latin typeface="Agency FB" panose="020B0503020202020204" pitchFamily="34" charset="0"/>
              </a:rPr>
            </a:br>
            <a:r>
              <a:rPr lang="en-US" sz="6000" dirty="0">
                <a:latin typeface="Agency FB" panose="020B0503020202020204" pitchFamily="34" charset="0"/>
              </a:rPr>
              <a:t>Through Purple Air &amp; AQ Treks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857A5C-92C6-44F3-A081-8CC7245E2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532" y="3137711"/>
            <a:ext cx="10156368" cy="2089382"/>
          </a:xfrm>
        </p:spPr>
        <p:txBody>
          <a:bodyPr anchor="t"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/>
                </a:solidFill>
                <a:latin typeface="Bahnschrift SemiLight SemiConde" panose="020B0502040204020203" pitchFamily="34" charset="0"/>
              </a:rPr>
              <a:t>In order to determine and establish a monitoring network in a common native community, it would be best to look at the systems used to measure.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Light SemiConde" panose="020B0502040204020203" pitchFamily="34" charset="0"/>
              </a:rPr>
              <a:t>Best way to accomplish this was by using two different systems and then comparing results to gage reliability and accuracy.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2"/>
              </a:solidFill>
              <a:latin typeface="Bahnschrift SemiLight SemiCond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356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099A82-625D-4078-978D-D1C3010422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322" r="26517"/>
          <a:stretch/>
        </p:blipFill>
        <p:spPr>
          <a:xfrm>
            <a:off x="445476" y="519978"/>
            <a:ext cx="4417256" cy="49511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08405F-951E-452A-9B69-C89A43045054}"/>
              </a:ext>
            </a:extLst>
          </p:cNvPr>
          <p:cNvSpPr txBox="1"/>
          <p:nvPr/>
        </p:nvSpPr>
        <p:spPr>
          <a:xfrm>
            <a:off x="2654104" y="2333649"/>
            <a:ext cx="919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Flagstaff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6B7692-8965-4BCF-A704-3C1A5D30B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8098" y="519977"/>
            <a:ext cx="6462934" cy="21214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  </a:t>
            </a:r>
            <a:r>
              <a:rPr lang="en-US" sz="3600" dirty="0">
                <a:latin typeface="Agency FB" panose="020B0503020202020204" pitchFamily="34" charset="0"/>
              </a:rPr>
              <a:t>Purple Air Monitoring Network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latin typeface="Bahnschrift SemiLight SemiConde" panose="020B0502040204020203" pitchFamily="34" charset="0"/>
              </a:rPr>
              <a:t>The two active monitors located in Tuba City were monitored over the coarse of Academic School year from Sept.-Feb.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97DF2E-4E46-422A-B8EB-26BD9F5A9E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0612" r="30905"/>
          <a:stretch/>
        </p:blipFill>
        <p:spPr>
          <a:xfrm>
            <a:off x="5767754" y="2875799"/>
            <a:ext cx="5569515" cy="38122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A35028-3ED7-4894-B772-6F95E95B87E8}"/>
              </a:ext>
            </a:extLst>
          </p:cNvPr>
          <p:cNvSpPr txBox="1"/>
          <p:nvPr/>
        </p:nvSpPr>
        <p:spPr>
          <a:xfrm>
            <a:off x="0" y="5499281"/>
            <a:ext cx="5008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ahnschrift SemiLight SemiConde" panose="020B0502040204020203" pitchFamily="34" charset="0"/>
              </a:rPr>
              <a:t>Displays Global network of online monitors that read and record data in real time.</a:t>
            </a:r>
          </a:p>
        </p:txBody>
      </p:sp>
    </p:spTree>
    <p:extLst>
      <p:ext uri="{BB962C8B-B14F-4D97-AF65-F5344CB8AC3E}">
        <p14:creationId xmlns:p14="http://schemas.microsoft.com/office/powerpoint/2010/main" val="989393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FF07E-C218-42A0-9F16-39127094E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974" y="871806"/>
            <a:ext cx="4168140" cy="2778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F7A032-0168-46CD-B06B-A37AD9404946}"/>
              </a:ext>
            </a:extLst>
          </p:cNvPr>
          <p:cNvSpPr txBox="1"/>
          <p:nvPr/>
        </p:nvSpPr>
        <p:spPr>
          <a:xfrm>
            <a:off x="1083212" y="3953022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Purple Air Outdoor Monitor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4CE96-7F79-4062-A9DD-D02A0A3B6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357" y="871807"/>
            <a:ext cx="4158687" cy="27787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8ED295-F9A9-4E5D-BD16-D79F968958C8}"/>
              </a:ext>
            </a:extLst>
          </p:cNvPr>
          <p:cNvSpPr txBox="1"/>
          <p:nvPr/>
        </p:nvSpPr>
        <p:spPr>
          <a:xfrm>
            <a:off x="6525358" y="3953022"/>
            <a:ext cx="4158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Purple Air Indoor Monitor: This model was used to monitor AQ for this project</a:t>
            </a:r>
          </a:p>
        </p:txBody>
      </p:sp>
    </p:spTree>
    <p:extLst>
      <p:ext uri="{BB962C8B-B14F-4D97-AF65-F5344CB8AC3E}">
        <p14:creationId xmlns:p14="http://schemas.microsoft.com/office/powerpoint/2010/main" val="3092598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0BC86-30B7-4138-86C0-CB2ED0A4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gency FB" panose="020B0503020202020204" pitchFamily="34" charset="0"/>
              </a:rPr>
              <a:t>AQ Treks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D92EA0-6D3E-47D1-9A3E-58036EF1892A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86A48-A1DB-44C2-B143-D4F6C161D66B}"/>
              </a:ext>
            </a:extLst>
          </p:cNvPr>
          <p:cNvSpPr txBox="1"/>
          <p:nvPr/>
        </p:nvSpPr>
        <p:spPr>
          <a:xfrm>
            <a:off x="838200" y="1690688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Measured AQ in real time. Data collected back in 2018 was compared to trends in CO2 levels and PM 2.5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7AE651-D8D8-4B6F-B001-F09240A7AF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01" t="14592" r="34840" b="17340"/>
          <a:stretch/>
        </p:blipFill>
        <p:spPr>
          <a:xfrm>
            <a:off x="206858" y="2747840"/>
            <a:ext cx="4019108" cy="2626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DA5857-04C6-475F-9603-0AC2B4F193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175" b="8610"/>
          <a:stretch/>
        </p:blipFill>
        <p:spPr>
          <a:xfrm>
            <a:off x="7347587" y="569240"/>
            <a:ext cx="4132144" cy="4805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10F781-C6B9-47CB-8CA5-26775B19B2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673"/>
          <a:stretch/>
        </p:blipFill>
        <p:spPr>
          <a:xfrm>
            <a:off x="3754698" y="3238303"/>
            <a:ext cx="3286876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444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Office">
      <a:dk1>
        <a:srgbClr val="000000"/>
      </a:dk1>
      <a:lt1>
        <a:srgbClr val="FFFFFF"/>
      </a:lt1>
      <a:dk2>
        <a:srgbClr val="2E3948"/>
      </a:dk2>
      <a:lt2>
        <a:srgbClr val="E7E6E6"/>
      </a:lt2>
      <a:accent1>
        <a:srgbClr val="5A82CB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A9718D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4777</TotalTime>
  <Words>1184</Words>
  <Application>Microsoft Office PowerPoint</Application>
  <PresentationFormat>Widescreen</PresentationFormat>
  <Paragraphs>177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Agency FB</vt:lpstr>
      <vt:lpstr>Arial</vt:lpstr>
      <vt:lpstr>Bahnschrift SemiLight</vt:lpstr>
      <vt:lpstr>Bahnschrift SemiLight SemiConde</vt:lpstr>
      <vt:lpstr>Calibri</vt:lpstr>
      <vt:lpstr>Candara</vt:lpstr>
      <vt:lpstr>Candara Light</vt:lpstr>
      <vt:lpstr>Century Gothic</vt:lpstr>
      <vt:lpstr>Corbel</vt:lpstr>
      <vt:lpstr>Elephant</vt:lpstr>
      <vt:lpstr>BrushVTI</vt:lpstr>
      <vt:lpstr>Depth</vt:lpstr>
      <vt:lpstr>Monitoring and Analyzing Particulate Matter in  Regard to Air Quality within an Indigenous Community</vt:lpstr>
      <vt:lpstr>Starts with PM</vt:lpstr>
      <vt:lpstr>Why the concern for PM?</vt:lpstr>
      <vt:lpstr>Introduction</vt:lpstr>
      <vt:lpstr>Aspects of My Research</vt:lpstr>
      <vt:lpstr>Setting up Monitors in the Community Through Purple Air &amp; AQ Treks</vt:lpstr>
      <vt:lpstr>PowerPoint Presentation</vt:lpstr>
      <vt:lpstr>PowerPoint Presentation</vt:lpstr>
      <vt:lpstr>AQ Treks</vt:lpstr>
      <vt:lpstr>Data: Purple Air </vt:lpstr>
      <vt:lpstr>PowerPoint Presentation</vt:lpstr>
      <vt:lpstr>PowerPoint Presentation</vt:lpstr>
      <vt:lpstr>PowerPoint Presentation</vt:lpstr>
      <vt:lpstr>PowerPoint Presentation</vt:lpstr>
      <vt:lpstr>AQ Treks Data 2020</vt:lpstr>
      <vt:lpstr>Analysis</vt:lpstr>
      <vt:lpstr>Conclusions</vt:lpstr>
      <vt:lpstr>Cheat Sheet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NASA Space Grant Presentation</dc:title>
  <dc:creator>Kaitlin Murphy</dc:creator>
  <cp:lastModifiedBy>Kaitlin Murphy</cp:lastModifiedBy>
  <cp:revision>78</cp:revision>
  <dcterms:created xsi:type="dcterms:W3CDTF">2020-02-20T00:27:29Z</dcterms:created>
  <dcterms:modified xsi:type="dcterms:W3CDTF">2020-04-04T01:05:50Z</dcterms:modified>
</cp:coreProperties>
</file>